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3" r:id="rId5"/>
    <p:sldId id="262" r:id="rId6"/>
    <p:sldId id="265" r:id="rId7"/>
    <p:sldId id="264"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C0AC369-A686-4D59-BFD5-07E2C86CECFC}">
          <p14:sldIdLst>
            <p14:sldId id="256"/>
            <p14:sldId id="257"/>
            <p14:sldId id="259"/>
            <p14:sldId id="263"/>
            <p14:sldId id="262"/>
            <p14:sldId id="265"/>
            <p14:sldId id="264"/>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94660"/>
  </p:normalViewPr>
  <p:slideViewPr>
    <p:cSldViewPr snapToGrid="0">
      <p:cViewPr varScale="1">
        <p:scale>
          <a:sx n="78" d="100"/>
          <a:sy n="78" d="100"/>
        </p:scale>
        <p:origin x="103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lana gowda" userId="f6e747bfd72752a6" providerId="LiveId" clId="{24B1BBD8-C56B-4547-91EA-A874060949B6}"/>
    <pc:docChg chg="custSel modSld">
      <pc:chgData name="chalana gowda" userId="f6e747bfd72752a6" providerId="LiveId" clId="{24B1BBD8-C56B-4547-91EA-A874060949B6}" dt="2025-05-19T13:30:31.774" v="12" actId="20577"/>
      <pc:docMkLst>
        <pc:docMk/>
      </pc:docMkLst>
      <pc:sldChg chg="modSp mod">
        <pc:chgData name="chalana gowda" userId="f6e747bfd72752a6" providerId="LiveId" clId="{24B1BBD8-C56B-4547-91EA-A874060949B6}" dt="2025-05-19T13:05:43.942" v="7" actId="20577"/>
        <pc:sldMkLst>
          <pc:docMk/>
          <pc:sldMk cId="303621623" sldId="256"/>
        </pc:sldMkLst>
        <pc:spChg chg="mod">
          <ac:chgData name="chalana gowda" userId="f6e747bfd72752a6" providerId="LiveId" clId="{24B1BBD8-C56B-4547-91EA-A874060949B6}" dt="2025-05-19T13:05:43.942" v="7" actId="20577"/>
          <ac:spMkLst>
            <pc:docMk/>
            <pc:sldMk cId="303621623" sldId="256"/>
            <ac:spMk id="4" creationId="{A6F78EA1-AF56-686F-02C6-33A6D4B85067}"/>
          </ac:spMkLst>
        </pc:spChg>
      </pc:sldChg>
      <pc:sldChg chg="modSp mod">
        <pc:chgData name="chalana gowda" userId="f6e747bfd72752a6" providerId="LiveId" clId="{24B1BBD8-C56B-4547-91EA-A874060949B6}" dt="2025-05-19T13:21:33.361" v="11" actId="14100"/>
        <pc:sldMkLst>
          <pc:docMk/>
          <pc:sldMk cId="3710324063" sldId="263"/>
        </pc:sldMkLst>
        <pc:spChg chg="mod">
          <ac:chgData name="chalana gowda" userId="f6e747bfd72752a6" providerId="LiveId" clId="{24B1BBD8-C56B-4547-91EA-A874060949B6}" dt="2025-05-19T13:21:33.361" v="11" actId="14100"/>
          <ac:spMkLst>
            <pc:docMk/>
            <pc:sldMk cId="3710324063" sldId="263"/>
            <ac:spMk id="3" creationId="{02CA6035-0BDA-4752-D327-BAC9059C6DD3}"/>
          </ac:spMkLst>
        </pc:spChg>
      </pc:sldChg>
      <pc:sldChg chg="modSp mod">
        <pc:chgData name="chalana gowda" userId="f6e747bfd72752a6" providerId="LiveId" clId="{24B1BBD8-C56B-4547-91EA-A874060949B6}" dt="2025-05-19T13:30:31.774" v="12" actId="20577"/>
        <pc:sldMkLst>
          <pc:docMk/>
          <pc:sldMk cId="1761412283" sldId="264"/>
        </pc:sldMkLst>
        <pc:spChg chg="mod">
          <ac:chgData name="chalana gowda" userId="f6e747bfd72752a6" providerId="LiveId" clId="{24B1BBD8-C56B-4547-91EA-A874060949B6}" dt="2025-05-19T13:30:31.774" v="12" actId="20577"/>
          <ac:spMkLst>
            <pc:docMk/>
            <pc:sldMk cId="1761412283" sldId="264"/>
            <ac:spMk id="3" creationId="{BFFDFFA5-9BC7-7F01-CCC1-03873FD23FD9}"/>
          </ac:spMkLst>
        </pc:spChg>
      </pc:sldChg>
    </pc:docChg>
  </pc:docChgLst>
</pc:chgInfo>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F27CB-4E46-1921-5D7E-8C1CE28E88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6D8A35C-3A54-A731-7AC3-3AFA865A14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60CAF08-CD59-CF7F-F20F-E8D69EE8ED63}"/>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B034ADF9-6EDA-C208-6553-96F19C8CD9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C64FBA-91E5-0984-1AF2-6EBD8D2F7611}"/>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1257499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547DE-A7BB-759E-4995-FB52A11FEF2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0859B9B-AE7D-0A9A-00DA-2DA9F08137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5A70D9-CB43-822D-B30F-042EE1F57C27}"/>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5ECCC204-D0A9-E2E3-489E-144D44771C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17C2B5-8EF1-7452-876E-63294AF04B27}"/>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2859333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BC80F4-3373-F7A5-AFB1-1526B5AFA9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AB331CB-4A98-9345-D562-2F842ACB61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DDEE60-27C7-95FC-7174-F4476864843E}"/>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845E2E24-8F48-8928-81B0-7978ACABAA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786DE6-E0B1-7470-40B2-A0353C369056}"/>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2219475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846A9-D29A-82FF-1449-39F99A0A75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87F6FB0-3302-6FF4-9121-001B92DE5B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DAC4F1-ED63-6CE3-F306-0672F2897A07}"/>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F5EAE664-DB6F-D165-B0DF-4C5FA18ECF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B52BEF-D8D1-3858-B1C1-3714C3109892}"/>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3287701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8231F-DF76-EA90-ABBF-0F006ABC07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22FC0E-F497-CA7E-B0B0-72E480582A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9232B7-0541-C624-AE59-A75B21B38B25}"/>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3034080A-28BC-1857-D41B-D5C01E32B0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044212-7DC4-E606-E9CE-7C7B0E20078E}"/>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1068778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8EDB6-AF74-477F-2D54-B6EDC726C1B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25358BD-1427-5E4C-AD86-E1E1F25523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6D7BEAB-6803-3D3D-7DF2-F1B9691BA9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481E0EF-336F-59F1-1C08-FD9F36CCA492}"/>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6" name="Footer Placeholder 5">
            <a:extLst>
              <a:ext uri="{FF2B5EF4-FFF2-40B4-BE49-F238E27FC236}">
                <a16:creationId xmlns:a16="http://schemas.microsoft.com/office/drawing/2014/main" id="{27815858-A3E8-A1AB-0F07-BA7C46B5FE2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A95A7CA-9C94-9B27-FE57-A0CA0F1369BC}"/>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618172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B0AC0-A433-A120-4363-ED878C88087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6BBEA03-F93A-5341-DCF0-140FD36D0A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F2811F-528C-C22B-17EC-60B60EE911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9FE65C-A01A-914A-8CA4-6DFF1318A2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6ABE8C-BA3E-F08B-A788-97812E113E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6398345-A4B3-7E41-7B7A-2E845ECE40E3}"/>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8" name="Footer Placeholder 7">
            <a:extLst>
              <a:ext uri="{FF2B5EF4-FFF2-40B4-BE49-F238E27FC236}">
                <a16:creationId xmlns:a16="http://schemas.microsoft.com/office/drawing/2014/main" id="{BE867D9B-DB26-7CD0-ED09-EC3B8509B8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573FAF1-F03C-C843-5F80-B5F8AF9AF21B}"/>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3111860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32665-5FD2-5F7C-539F-656A78BDF17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428F04F-3CC5-3139-130B-2819A0DE1EFF}"/>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4" name="Footer Placeholder 3">
            <a:extLst>
              <a:ext uri="{FF2B5EF4-FFF2-40B4-BE49-F238E27FC236}">
                <a16:creationId xmlns:a16="http://schemas.microsoft.com/office/drawing/2014/main" id="{8C7E404C-704F-7644-96DB-C10B828C17F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D9A8435-5981-5EB2-432F-F80197861036}"/>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4151919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561D33-09FB-7E1F-0F10-A516FA5EF4EA}"/>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3" name="Footer Placeholder 2">
            <a:extLst>
              <a:ext uri="{FF2B5EF4-FFF2-40B4-BE49-F238E27FC236}">
                <a16:creationId xmlns:a16="http://schemas.microsoft.com/office/drawing/2014/main" id="{E7876FE3-0F3C-5C16-D1FC-9F4D4BB6622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20E5A4E-765D-F04D-DF10-31F3E80CA480}"/>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795732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AA427-8338-E71E-46A7-48FA6FC0C8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5EB82A3-D731-7BB6-36CF-B52BFD2299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6585E4B-5D0A-CAA8-ACD2-6681A6C222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67FD5E-610B-C7A7-55CF-263D67DE01DE}"/>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6" name="Footer Placeholder 5">
            <a:extLst>
              <a:ext uri="{FF2B5EF4-FFF2-40B4-BE49-F238E27FC236}">
                <a16:creationId xmlns:a16="http://schemas.microsoft.com/office/drawing/2014/main" id="{B1334582-86FE-9DC9-F4BD-82AC21BF5B1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8A801B-3317-2480-8134-D28B7FC59076}"/>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2784553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193DC-1A73-5B08-3FFB-6B827F32AB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EF6E5FE-3228-7FAE-3F99-2B477ADF2F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78101B8-292A-F61F-EFE5-57ECD93F89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D99321-61DD-B99F-A389-222AD5E52119}"/>
              </a:ext>
            </a:extLst>
          </p:cNvPr>
          <p:cNvSpPr>
            <a:spLocks noGrp="1"/>
          </p:cNvSpPr>
          <p:nvPr>
            <p:ph type="dt" sz="half" idx="10"/>
          </p:nvPr>
        </p:nvSpPr>
        <p:spPr/>
        <p:txBody>
          <a:bodyPr/>
          <a:lstStyle/>
          <a:p>
            <a:fld id="{6E85143B-820E-4A34-9293-C076CD7C2B95}" type="datetimeFigureOut">
              <a:rPr lang="en-IN" smtClean="0"/>
              <a:t>19-05-2025</a:t>
            </a:fld>
            <a:endParaRPr lang="en-IN"/>
          </a:p>
        </p:txBody>
      </p:sp>
      <p:sp>
        <p:nvSpPr>
          <p:cNvPr id="6" name="Footer Placeholder 5">
            <a:extLst>
              <a:ext uri="{FF2B5EF4-FFF2-40B4-BE49-F238E27FC236}">
                <a16:creationId xmlns:a16="http://schemas.microsoft.com/office/drawing/2014/main" id="{E9D41D53-63C8-BED5-22EF-B4128480062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EE3728-3D65-F211-9796-0DC1529EE9F6}"/>
              </a:ext>
            </a:extLst>
          </p:cNvPr>
          <p:cNvSpPr>
            <a:spLocks noGrp="1"/>
          </p:cNvSpPr>
          <p:nvPr>
            <p:ph type="sldNum" sz="quarter" idx="12"/>
          </p:nvPr>
        </p:nvSpPr>
        <p:spPr/>
        <p:txBody>
          <a:bodyPr/>
          <a:lstStyle/>
          <a:p>
            <a:fld id="{C62F8110-DC94-434D-BE8F-3222DCD51ED5}" type="slidenum">
              <a:rPr lang="en-IN" smtClean="0"/>
              <a:t>‹#›</a:t>
            </a:fld>
            <a:endParaRPr lang="en-IN"/>
          </a:p>
        </p:txBody>
      </p:sp>
    </p:spTree>
    <p:extLst>
      <p:ext uri="{BB962C8B-B14F-4D97-AF65-F5344CB8AC3E}">
        <p14:creationId xmlns:p14="http://schemas.microsoft.com/office/powerpoint/2010/main" val="4124290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EBB287-9871-3150-FCEE-2FCEC9466D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CEB0E7-CAD8-58AE-5864-4D75D2D870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D1206B-FF2D-060A-CF28-E98665A366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85143B-820E-4A34-9293-C076CD7C2B95}" type="datetimeFigureOut">
              <a:rPr lang="en-IN" smtClean="0"/>
              <a:t>19-05-2025</a:t>
            </a:fld>
            <a:endParaRPr lang="en-IN"/>
          </a:p>
        </p:txBody>
      </p:sp>
      <p:sp>
        <p:nvSpPr>
          <p:cNvPr id="5" name="Footer Placeholder 4">
            <a:extLst>
              <a:ext uri="{FF2B5EF4-FFF2-40B4-BE49-F238E27FC236}">
                <a16:creationId xmlns:a16="http://schemas.microsoft.com/office/drawing/2014/main" id="{D13B4438-F9E4-EA37-B0CD-636A4E09A8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6B25523-AC77-2BF4-33D5-B87352EE45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2F8110-DC94-434D-BE8F-3222DCD51ED5}" type="slidenum">
              <a:rPr lang="en-IN" smtClean="0"/>
              <a:t>‹#›</a:t>
            </a:fld>
            <a:endParaRPr lang="en-IN"/>
          </a:p>
        </p:txBody>
      </p:sp>
    </p:spTree>
    <p:extLst>
      <p:ext uri="{BB962C8B-B14F-4D97-AF65-F5344CB8AC3E}">
        <p14:creationId xmlns:p14="http://schemas.microsoft.com/office/powerpoint/2010/main" val="23630154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ourworld.unu.edu/en/one-fifth-of-global-farm-soil-degraded-by-salt"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9D10-4697-11D6-D547-EC458E943154}"/>
              </a:ext>
            </a:extLst>
          </p:cNvPr>
          <p:cNvSpPr>
            <a:spLocks noGrp="1"/>
          </p:cNvSpPr>
          <p:nvPr>
            <p:ph type="title"/>
          </p:nvPr>
        </p:nvSpPr>
        <p:spPr/>
        <p:txBody>
          <a:bodyPr>
            <a:normAutofit fontScale="90000"/>
          </a:bodyPr>
          <a:lstStyle/>
          <a:p>
            <a:r>
              <a:rPr lang="en-IN" b="1" i="0" dirty="0">
                <a:solidFill>
                  <a:srgbClr val="202124"/>
                </a:solidFill>
                <a:effectLst/>
                <a:latin typeface="zeitung"/>
              </a:rPr>
              <a:t>🌍 Climate Change Impact on Agriculture 🌱</a:t>
            </a:r>
            <a:br>
              <a:rPr lang="en-IN" b="1" i="0" dirty="0">
                <a:solidFill>
                  <a:srgbClr val="202124"/>
                </a:solidFill>
                <a:effectLst/>
                <a:latin typeface="zeitung"/>
              </a:rPr>
            </a:br>
            <a:endParaRPr lang="en-IN" dirty="0"/>
          </a:p>
        </p:txBody>
      </p:sp>
      <p:pic>
        <p:nvPicPr>
          <p:cNvPr id="6" name="Picture 5">
            <a:extLst>
              <a:ext uri="{FF2B5EF4-FFF2-40B4-BE49-F238E27FC236}">
                <a16:creationId xmlns:a16="http://schemas.microsoft.com/office/drawing/2014/main" id="{4A83E6DB-C5C0-B75A-F14E-C340061CABED}"/>
              </a:ext>
            </a:extLst>
          </p:cNvPr>
          <p:cNvPicPr>
            <a:picLocks noChangeAspect="1"/>
          </p:cNvPicPr>
          <p:nvPr/>
        </p:nvPicPr>
        <p:blipFill>
          <a:blip r:embed="rId2"/>
          <a:stretch>
            <a:fillRect/>
          </a:stretch>
        </p:blipFill>
        <p:spPr>
          <a:xfrm>
            <a:off x="2402010" y="1533832"/>
            <a:ext cx="5955409" cy="4527326"/>
          </a:xfrm>
          <a:prstGeom prst="rect">
            <a:avLst/>
          </a:prstGeom>
          <a:ln>
            <a:noFill/>
          </a:ln>
          <a:effectLst>
            <a:softEdge rad="112500"/>
          </a:effectLst>
        </p:spPr>
      </p:pic>
      <p:sp>
        <p:nvSpPr>
          <p:cNvPr id="4" name="TextBox 3">
            <a:extLst>
              <a:ext uri="{FF2B5EF4-FFF2-40B4-BE49-F238E27FC236}">
                <a16:creationId xmlns:a16="http://schemas.microsoft.com/office/drawing/2014/main" id="{A6F78EA1-AF56-686F-02C6-33A6D4B85067}"/>
              </a:ext>
            </a:extLst>
          </p:cNvPr>
          <p:cNvSpPr txBox="1"/>
          <p:nvPr/>
        </p:nvSpPr>
        <p:spPr>
          <a:xfrm>
            <a:off x="9281652" y="5903893"/>
            <a:ext cx="6096000" cy="1384995"/>
          </a:xfrm>
          <a:prstGeom prst="rect">
            <a:avLst/>
          </a:prstGeom>
          <a:noFill/>
        </p:spPr>
        <p:txBody>
          <a:bodyPr wrap="square">
            <a:spAutoFit/>
          </a:bodyPr>
          <a:lstStyle/>
          <a:p>
            <a:r>
              <a:rPr lang="en-IN" sz="2800" b="1" dirty="0">
                <a:solidFill>
                  <a:srgbClr val="202124"/>
                </a:solidFill>
                <a:latin typeface="zeitung"/>
              </a:rPr>
              <a:t>By : </a:t>
            </a:r>
            <a:r>
              <a:rPr lang="en-IN" sz="2800" b="1" dirty="0" err="1">
                <a:solidFill>
                  <a:srgbClr val="202124"/>
                </a:solidFill>
                <a:latin typeface="Times New Roman" panose="02020603050405020304" pitchFamily="18" charset="0"/>
                <a:cs typeface="Times New Roman" panose="02020603050405020304" pitchFamily="18" charset="0"/>
              </a:rPr>
              <a:t>Chalana.S</a:t>
            </a:r>
            <a:endParaRPr lang="en-IN" sz="2800" b="1" dirty="0">
              <a:solidFill>
                <a:srgbClr val="202124"/>
              </a:solidFill>
              <a:latin typeface="zeitung"/>
            </a:endParaRPr>
          </a:p>
          <a:p>
            <a:r>
              <a:rPr lang="en-IN" sz="2800" b="1" dirty="0">
                <a:solidFill>
                  <a:srgbClr val="202124"/>
                </a:solidFill>
                <a:latin typeface="zeitung"/>
              </a:rPr>
              <a:t>        </a:t>
            </a:r>
            <a:r>
              <a:rPr lang="en-IN" sz="2800" b="1" dirty="0" err="1">
                <a:solidFill>
                  <a:srgbClr val="202124"/>
                </a:solidFill>
                <a:latin typeface="zeitung"/>
              </a:rPr>
              <a:t>Sushmita.S</a:t>
            </a:r>
            <a:endParaRPr lang="en-IN" sz="2800" b="1" dirty="0">
              <a:solidFill>
                <a:srgbClr val="202124"/>
              </a:solidFill>
              <a:latin typeface="zeitung"/>
            </a:endParaRPr>
          </a:p>
          <a:p>
            <a:r>
              <a:rPr lang="en-IN" sz="2800" b="1" dirty="0">
                <a:solidFill>
                  <a:srgbClr val="202124"/>
                </a:solidFill>
                <a:latin typeface="zeitung"/>
              </a:rPr>
              <a:t>     </a:t>
            </a:r>
            <a:endParaRPr lang="en-IN" sz="2800" dirty="0"/>
          </a:p>
        </p:txBody>
      </p:sp>
    </p:spTree>
    <p:extLst>
      <p:ext uri="{BB962C8B-B14F-4D97-AF65-F5344CB8AC3E}">
        <p14:creationId xmlns:p14="http://schemas.microsoft.com/office/powerpoint/2010/main" val="303621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479571-5938-8A8D-3767-3C1B65FCA6F0}"/>
              </a:ext>
            </a:extLst>
          </p:cNvPr>
          <p:cNvSpPr txBox="1"/>
          <p:nvPr/>
        </p:nvSpPr>
        <p:spPr>
          <a:xfrm>
            <a:off x="304800" y="403123"/>
            <a:ext cx="11307097" cy="6255367"/>
          </a:xfrm>
          <a:prstGeom prst="rect">
            <a:avLst/>
          </a:prstGeom>
          <a:noFill/>
        </p:spPr>
        <p:txBody>
          <a:bodyPr wrap="square">
            <a:spAutoFit/>
          </a:bodyPr>
          <a:lstStyle/>
          <a:p>
            <a:pPr algn="ctr" fontAlgn="base">
              <a:spcAft>
                <a:spcPts val="1200"/>
              </a:spcAft>
              <a:buNone/>
            </a:pPr>
            <a:r>
              <a:rPr lang="en-US" sz="2000" b="1" i="0" dirty="0">
                <a:solidFill>
                  <a:srgbClr val="3C4043"/>
                </a:solidFill>
                <a:effectLst/>
                <a:latin typeface="Times New Roman" panose="02020603050405020304" pitchFamily="18" charset="0"/>
                <a:cs typeface="Times New Roman" panose="02020603050405020304" pitchFamily="18" charset="0"/>
              </a:rPr>
              <a:t>INTRODUCTION</a:t>
            </a:r>
          </a:p>
          <a:p>
            <a:pPr algn="just" fontAlgn="base">
              <a:lnSpc>
                <a:spcPct val="150000"/>
              </a:lnSpc>
              <a:spcAft>
                <a:spcPts val="1200"/>
              </a:spcAft>
              <a:buNone/>
            </a:pPr>
            <a:r>
              <a:rPr lang="en-US" b="0" i="0" dirty="0">
                <a:solidFill>
                  <a:srgbClr val="3C4043"/>
                </a:solidFill>
                <a:effectLst/>
                <a:latin typeface="Times New Roman" panose="02020603050405020304" pitchFamily="18" charset="0"/>
                <a:cs typeface="Times New Roman" panose="02020603050405020304" pitchFamily="18" charset="0"/>
              </a:rPr>
              <a:t>Climate change has a profound impact on global agriculture, affecting crop yields, soil health, and farming sustainability. This synthetic dataset is designed to simulate real-world agricultural data, enabling researchers, data scientists, and policymakers to explore how climate variations influence food production across different regions.</a:t>
            </a:r>
          </a:p>
          <a:p>
            <a:pPr fontAlgn="base">
              <a:lnSpc>
                <a:spcPct val="150000"/>
              </a:lnSpc>
              <a:spcAft>
                <a:spcPts val="1200"/>
              </a:spcAft>
              <a:buNone/>
            </a:pPr>
            <a:r>
              <a:rPr lang="en-US" b="0" i="0" dirty="0">
                <a:solidFill>
                  <a:srgbClr val="3C4043"/>
                </a:solidFill>
                <a:effectLst/>
                <a:latin typeface="Inter"/>
              </a:rPr>
              <a:t>🔍 </a:t>
            </a:r>
            <a:r>
              <a:rPr lang="en-US" b="0" i="0" dirty="0">
                <a:solidFill>
                  <a:srgbClr val="3C4043"/>
                </a:solidFill>
                <a:effectLst/>
                <a:latin typeface="Times New Roman" panose="02020603050405020304" pitchFamily="18" charset="0"/>
                <a:cs typeface="Times New Roman" panose="02020603050405020304" pitchFamily="18" charset="0"/>
              </a:rPr>
              <a:t>Key Features:</a:t>
            </a:r>
            <a:br>
              <a:rPr lang="en-US" b="0" i="0" dirty="0">
                <a:solidFill>
                  <a:srgbClr val="3C4043"/>
                </a:solidFill>
                <a:effectLst/>
                <a:latin typeface="Times New Roman" panose="02020603050405020304" pitchFamily="18" charset="0"/>
                <a:cs typeface="Times New Roman" panose="02020603050405020304" pitchFamily="18" charset="0"/>
              </a:rPr>
            </a:br>
            <a:r>
              <a:rPr lang="en-US" sz="1600" b="0" i="0" dirty="0">
                <a:solidFill>
                  <a:srgbClr val="3C4043"/>
                </a:solidFill>
                <a:effectLst/>
                <a:latin typeface="Times New Roman" panose="02020603050405020304" pitchFamily="18" charset="0"/>
                <a:cs typeface="Times New Roman" panose="02020603050405020304" pitchFamily="18" charset="0"/>
              </a:rPr>
              <a:t>✔️ Climate Variables – Simulated data on temperature changes, precipitation levels, and extreme weather events</a:t>
            </a:r>
            <a:br>
              <a:rPr lang="en-US" sz="1600" b="0" i="0" dirty="0">
                <a:solidFill>
                  <a:srgbClr val="3C4043"/>
                </a:solidFill>
                <a:effectLst/>
                <a:latin typeface="Times New Roman" panose="02020603050405020304" pitchFamily="18" charset="0"/>
                <a:cs typeface="Times New Roman" panose="02020603050405020304" pitchFamily="18" charset="0"/>
              </a:rPr>
            </a:br>
            <a:r>
              <a:rPr lang="en-US" sz="1600" b="0" i="0" dirty="0">
                <a:solidFill>
                  <a:srgbClr val="3C4043"/>
                </a:solidFill>
                <a:effectLst/>
                <a:latin typeface="Times New Roman" panose="02020603050405020304" pitchFamily="18" charset="0"/>
                <a:cs typeface="Times New Roman" panose="02020603050405020304" pitchFamily="18" charset="0"/>
              </a:rPr>
              <a:t>✔️ Crop Productivity – Modeled impact of climate shifts on yields of key crops like wheat, rice, and corn</a:t>
            </a:r>
            <a:br>
              <a:rPr lang="en-US" sz="1600" b="0" i="0" dirty="0">
                <a:solidFill>
                  <a:srgbClr val="3C4043"/>
                </a:solidFill>
                <a:effectLst/>
                <a:latin typeface="Times New Roman" panose="02020603050405020304" pitchFamily="18" charset="0"/>
                <a:cs typeface="Times New Roman" panose="02020603050405020304" pitchFamily="18" charset="0"/>
              </a:rPr>
            </a:br>
            <a:r>
              <a:rPr lang="en-US" sz="1600" b="0" i="0" dirty="0">
                <a:solidFill>
                  <a:srgbClr val="3C4043"/>
                </a:solidFill>
                <a:effectLst/>
                <a:latin typeface="Times New Roman" panose="02020603050405020304" pitchFamily="18" charset="0"/>
                <a:cs typeface="Times New Roman" panose="02020603050405020304" pitchFamily="18" charset="0"/>
              </a:rPr>
              <a:t>✔️ Regional Insights – Includes various geographic regions to analyze diverse climate-agriculture interactions</a:t>
            </a:r>
            <a:br>
              <a:rPr lang="en-US" sz="1600" b="0" i="0" dirty="0">
                <a:solidFill>
                  <a:srgbClr val="3C4043"/>
                </a:solidFill>
                <a:effectLst/>
                <a:latin typeface="Times New Roman" panose="02020603050405020304" pitchFamily="18" charset="0"/>
                <a:cs typeface="Times New Roman" panose="02020603050405020304" pitchFamily="18" charset="0"/>
              </a:rPr>
            </a:br>
            <a:r>
              <a:rPr lang="en-US" sz="1600" b="0" i="0" dirty="0">
                <a:solidFill>
                  <a:srgbClr val="3C4043"/>
                </a:solidFill>
                <a:effectLst/>
                <a:latin typeface="Times New Roman" panose="02020603050405020304" pitchFamily="18" charset="0"/>
                <a:cs typeface="Times New Roman" panose="02020603050405020304" pitchFamily="18" charset="0"/>
              </a:rPr>
              <a:t>✔️ Ideal for Predictive Modeling – Supports climate risk assessment, food security studies, and sustainability research</a:t>
            </a:r>
          </a:p>
          <a:p>
            <a:pPr marL="0" indent="0">
              <a:buNone/>
            </a:pPr>
            <a:r>
              <a:rPr lang="en-US" dirty="0">
                <a:latin typeface="Times New Roman" panose="02020603050405020304" pitchFamily="18" charset="0"/>
                <a:cs typeface="Times New Roman" panose="02020603050405020304" pitchFamily="18" charset="0"/>
              </a:rPr>
              <a:t>Tools and  Libraries: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Python-3.x</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Numpy-1.19.2</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Pandas-1.2.4</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Matplotlib</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seaborn</a:t>
            </a:r>
          </a:p>
          <a:p>
            <a:pPr marL="514350" indent="-514350">
              <a:buFont typeface="+mj-lt"/>
              <a:buAutoNum type="arabicPeriod"/>
            </a:pPr>
            <a:endParaRPr lang="en-US" sz="2000" dirty="0"/>
          </a:p>
          <a:p>
            <a:pPr fontAlgn="base">
              <a:lnSpc>
                <a:spcPct val="150000"/>
              </a:lnSpc>
              <a:spcAft>
                <a:spcPts val="1200"/>
              </a:spcAft>
              <a:buNone/>
            </a:pPr>
            <a:endParaRPr lang="en-US" sz="1400" b="0" i="0" dirty="0">
              <a:solidFill>
                <a:srgbClr val="3C4043"/>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4413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2D6D-0865-007D-8585-6FF866555592}"/>
              </a:ext>
            </a:extLst>
          </p:cNvPr>
          <p:cNvSpPr>
            <a:spLocks noGrp="1"/>
          </p:cNvSpPr>
          <p:nvPr>
            <p:ph type="title"/>
          </p:nvPr>
        </p:nvSpPr>
        <p:spPr>
          <a:xfrm>
            <a:off x="737419" y="-175649"/>
            <a:ext cx="10515600" cy="1325563"/>
          </a:xfrm>
        </p:spPr>
        <p:txBody>
          <a:bodyPr>
            <a:normAutofit/>
          </a:bodyPr>
          <a:lstStyle/>
          <a:p>
            <a:pPr algn="ctr"/>
            <a:r>
              <a:rPr lang="en-US" sz="2800" b="1" dirty="0">
                <a:latin typeface="Times New Roman" panose="02020603050405020304" pitchFamily="18" charset="0"/>
                <a:cs typeface="Times New Roman" panose="02020603050405020304" pitchFamily="18" charset="0"/>
              </a:rPr>
              <a:t>IMPACT OF CLIMATE CHANGE ON AGRICULTURE</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1571B81-396C-3E9B-EE19-7C5ADF606CE6}"/>
              </a:ext>
            </a:extLst>
          </p:cNvPr>
          <p:cNvSpPr>
            <a:spLocks noGrp="1"/>
          </p:cNvSpPr>
          <p:nvPr>
            <p:ph idx="1"/>
          </p:nvPr>
        </p:nvSpPr>
        <p:spPr>
          <a:xfrm>
            <a:off x="687028" y="1058273"/>
            <a:ext cx="10616381" cy="4741453"/>
          </a:xfrm>
        </p:spPr>
        <p:txBody>
          <a:bodyPr>
            <a:normAutofit/>
          </a:bodyPr>
          <a:lstStyle/>
          <a:p>
            <a:r>
              <a:rPr lang="en-US" sz="2000" dirty="0">
                <a:latin typeface="Times New Roman" panose="02020603050405020304" pitchFamily="18" charset="0"/>
                <a:cs typeface="Times New Roman" panose="02020603050405020304" pitchFamily="18" charset="0"/>
              </a:rPr>
              <a:t>Rise in temperature likely to affect crops differently from region to region.</a:t>
            </a:r>
          </a:p>
          <a:p>
            <a:r>
              <a:rPr lang="en-US" sz="2000" dirty="0">
                <a:latin typeface="Times New Roman" panose="02020603050405020304" pitchFamily="18" charset="0"/>
                <a:cs typeface="Times New Roman" panose="02020603050405020304" pitchFamily="18" charset="0"/>
              </a:rPr>
              <a:t>India is a predominantly agriculture-oriented economy, As a 50 percent of the population directly depends on agriculture either as farmers or agriculture laborers</a:t>
            </a:r>
          </a:p>
          <a:p>
            <a:r>
              <a:rPr lang="en-US" sz="2000" dirty="0">
                <a:latin typeface="Times New Roman" panose="02020603050405020304" pitchFamily="18" charset="0"/>
                <a:cs typeface="Times New Roman" panose="02020603050405020304" pitchFamily="18" charset="0"/>
              </a:rPr>
              <a:t>Food production  in India is sensitive to climate change like variations in temperature and monsoon</a:t>
            </a:r>
          </a:p>
          <a:p>
            <a:r>
              <a:rPr lang="en-US" sz="2000" dirty="0">
                <a:latin typeface="Times New Roman" panose="02020603050405020304" pitchFamily="18" charset="0"/>
                <a:cs typeface="Times New Roman" panose="02020603050405020304" pitchFamily="18" charset="0"/>
              </a:rPr>
              <a:t>It is predicted that a loss of 10 to 40 percent in production may occur by 2100 in India due to climate change </a:t>
            </a:r>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851F316-35D9-DDBB-DF88-588E6FBFED2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88591" y="3624286"/>
            <a:ext cx="4805384" cy="2704307"/>
          </a:xfrm>
          <a:prstGeom prst="rect">
            <a:avLst/>
          </a:prstGeom>
        </p:spPr>
      </p:pic>
      <p:pic>
        <p:nvPicPr>
          <p:cNvPr id="11" name="Picture 10">
            <a:extLst>
              <a:ext uri="{FF2B5EF4-FFF2-40B4-BE49-F238E27FC236}">
                <a16:creationId xmlns:a16="http://schemas.microsoft.com/office/drawing/2014/main" id="{6C05C12C-FAA5-74E7-A733-CDFEEC90A022}"/>
              </a:ext>
            </a:extLst>
          </p:cNvPr>
          <p:cNvPicPr>
            <a:picLocks noChangeAspect="1"/>
          </p:cNvPicPr>
          <p:nvPr/>
        </p:nvPicPr>
        <p:blipFill>
          <a:blip r:embed="rId4"/>
          <a:stretch>
            <a:fillRect/>
          </a:stretch>
        </p:blipFill>
        <p:spPr>
          <a:xfrm>
            <a:off x="6289576" y="3695357"/>
            <a:ext cx="4614398" cy="2562164"/>
          </a:xfrm>
          <a:prstGeom prst="rect">
            <a:avLst/>
          </a:prstGeom>
          <a:ln>
            <a:noFill/>
          </a:ln>
          <a:effectLst>
            <a:softEdge rad="112500"/>
          </a:effectLst>
        </p:spPr>
      </p:pic>
    </p:spTree>
    <p:extLst>
      <p:ext uri="{BB962C8B-B14F-4D97-AF65-F5344CB8AC3E}">
        <p14:creationId xmlns:p14="http://schemas.microsoft.com/office/powerpoint/2010/main" val="298776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CA6035-0BDA-4752-D327-BAC9059C6DD3}"/>
              </a:ext>
            </a:extLst>
          </p:cNvPr>
          <p:cNvSpPr txBox="1"/>
          <p:nvPr/>
        </p:nvSpPr>
        <p:spPr>
          <a:xfrm>
            <a:off x="235974" y="127819"/>
            <a:ext cx="11828207" cy="5909310"/>
          </a:xfrm>
          <a:prstGeom prst="rect">
            <a:avLst/>
          </a:prstGeom>
          <a:noFill/>
        </p:spPr>
        <p:txBody>
          <a:bodyPr wrap="square">
            <a:spAutoFit/>
          </a:bodyPr>
          <a:lstStyle/>
          <a:p>
            <a:pPr algn="just">
              <a:buFont typeface="+mj-lt"/>
              <a:buAutoNum type="arabicPeriod"/>
            </a:pPr>
            <a:r>
              <a:rPr lang="en-US" b="1" dirty="0"/>
              <a:t>Temperature &amp; Yield:</a:t>
            </a:r>
            <a:endParaRPr lang="en-US" dirty="0"/>
          </a:p>
          <a:p>
            <a:pPr marL="742950" lvl="1" indent="-285750" algn="just">
              <a:buFont typeface="+mj-lt"/>
              <a:buAutoNum type="arabicPeriod"/>
            </a:pPr>
            <a:r>
              <a:rPr lang="en-US" dirty="0"/>
              <a:t>Crop yields show sensitivity to average temperatures; yields tend to drop when average temperatures rise above optimal ranges, especially in corn and wheat.</a:t>
            </a:r>
          </a:p>
          <a:p>
            <a:pPr marL="742950" lvl="1" indent="-285750" algn="just">
              <a:buFont typeface="+mj-lt"/>
              <a:buAutoNum type="arabicPeriod"/>
            </a:pPr>
            <a:r>
              <a:rPr lang="en-US" dirty="0"/>
              <a:t>Extremely high temperatures correlate with reduced soil health and lower yields, particularly in regions with poor irrigation access.</a:t>
            </a:r>
          </a:p>
          <a:p>
            <a:pPr algn="just">
              <a:buFont typeface="+mj-lt"/>
              <a:buAutoNum type="arabicPeriod"/>
            </a:pPr>
            <a:r>
              <a:rPr lang="en-US" b="1" dirty="0"/>
              <a:t>Extreme Weather Events:</a:t>
            </a:r>
            <a:endParaRPr lang="en-US" dirty="0"/>
          </a:p>
          <a:p>
            <a:pPr marL="742950" lvl="1" indent="-285750" algn="just">
              <a:buFont typeface="+mj-lt"/>
              <a:buAutoNum type="arabicPeriod"/>
            </a:pPr>
            <a:r>
              <a:rPr lang="en-US" dirty="0"/>
              <a:t>Regions with a higher frequency of extreme weather events (e.g., floods, droughts) report lower average crop yields and more significant economic losses.</a:t>
            </a:r>
          </a:p>
          <a:p>
            <a:pPr algn="just">
              <a:buFont typeface="+mj-lt"/>
              <a:buAutoNum type="arabicPeriod"/>
            </a:pPr>
            <a:r>
              <a:rPr lang="en-US" b="1" dirty="0"/>
              <a:t>Adaptation Strategies:</a:t>
            </a:r>
            <a:endParaRPr lang="en-US" dirty="0"/>
          </a:p>
          <a:p>
            <a:pPr marL="742950" lvl="1" indent="-285750" algn="just">
              <a:buFont typeface="+mj-lt"/>
              <a:buAutoNum type="arabicPeriod"/>
            </a:pPr>
            <a:r>
              <a:rPr lang="en-US" dirty="0"/>
              <a:t>Common strategies include </a:t>
            </a:r>
            <a:r>
              <a:rPr lang="en-US" b="1" dirty="0"/>
              <a:t>water management</a:t>
            </a:r>
            <a:r>
              <a:rPr lang="en-US" dirty="0"/>
              <a:t>, </a:t>
            </a:r>
            <a:r>
              <a:rPr lang="en-US" b="1" dirty="0"/>
              <a:t>crop rotation</a:t>
            </a:r>
            <a:r>
              <a:rPr lang="en-US" dirty="0"/>
              <a:t>, and in many cases, </a:t>
            </a:r>
            <a:r>
              <a:rPr lang="en-US" b="1" dirty="0"/>
              <a:t>no adaptation</a:t>
            </a:r>
            <a:r>
              <a:rPr lang="en-US" dirty="0"/>
              <a:t>, which correlates with lower soil health and economic performance.</a:t>
            </a:r>
          </a:p>
          <a:p>
            <a:pPr algn="just">
              <a:buFont typeface="+mj-lt"/>
              <a:buAutoNum type="arabicPeriod"/>
            </a:pPr>
            <a:r>
              <a:rPr lang="en-US" b="1" dirty="0"/>
              <a:t>Inputs vs Outcomes:</a:t>
            </a:r>
            <a:endParaRPr lang="en-US" dirty="0"/>
          </a:p>
          <a:p>
            <a:pPr marL="742950" lvl="1" indent="-285750" algn="just">
              <a:buFont typeface="+mj-lt"/>
              <a:buAutoNum type="arabicPeriod"/>
            </a:pPr>
            <a:r>
              <a:rPr lang="en-US" dirty="0"/>
              <a:t>Heavy pesticide and fertilizer use does not always translate to higher yields; without good soil health and weather stability, efficiency drops.</a:t>
            </a:r>
          </a:p>
          <a:p>
            <a:pPr marL="742950" lvl="1" indent="-285750" algn="just">
              <a:buFont typeface="+mj-lt"/>
              <a:buAutoNum type="arabicPeriod"/>
            </a:pPr>
            <a:r>
              <a:rPr lang="en-US" dirty="0"/>
              <a:t>Soil Health Index is a strong predictor of sustainable yield outcomes.</a:t>
            </a:r>
          </a:p>
          <a:p>
            <a:pPr algn="just">
              <a:buFont typeface="+mj-lt"/>
              <a:buAutoNum type="arabicPeriod"/>
            </a:pPr>
            <a:r>
              <a:rPr lang="en-US" b="1" dirty="0"/>
              <a:t>Regional Differences:</a:t>
            </a:r>
            <a:endParaRPr lang="en-US" dirty="0"/>
          </a:p>
          <a:p>
            <a:pPr marL="742950" lvl="1" indent="-285750" algn="just">
              <a:buFont typeface="+mj-lt"/>
              <a:buAutoNum type="arabicPeriod"/>
            </a:pPr>
            <a:r>
              <a:rPr lang="en-US" dirty="0"/>
              <a:t>Developed regions (e.g., France, Canada) often report higher irrigation access and better soil health.</a:t>
            </a:r>
          </a:p>
          <a:p>
            <a:pPr marL="742950" lvl="1" indent="-285750" algn="just">
              <a:buFont typeface="+mj-lt"/>
              <a:buAutoNum type="arabicPeriod"/>
            </a:pPr>
            <a:r>
              <a:rPr lang="en-US" dirty="0"/>
              <a:t>Developing regions (e.g., parts of India and Africa) face greater climate stress with limited adaptation resources, amplifying negative impacts.</a:t>
            </a:r>
          </a:p>
          <a:p>
            <a:pPr algn="just">
              <a:buFont typeface="+mj-lt"/>
              <a:buAutoNum type="arabicPeriod"/>
            </a:pPr>
            <a:r>
              <a:rPr lang="en-US" b="1" dirty="0"/>
              <a:t>Economic Impact:</a:t>
            </a:r>
            <a:endParaRPr lang="en-US" dirty="0"/>
          </a:p>
          <a:p>
            <a:pPr marL="742950" lvl="1" indent="-285750" algn="just">
              <a:buFont typeface="+mj-lt"/>
              <a:buAutoNum type="arabicPeriod"/>
            </a:pPr>
            <a:r>
              <a:rPr lang="en-US" dirty="0"/>
              <a:t>Economic losses are highest in regions experiencing both climate extremes and poor adaptive infrastructure.</a:t>
            </a:r>
          </a:p>
        </p:txBody>
      </p:sp>
    </p:spTree>
    <p:extLst>
      <p:ext uri="{BB962C8B-B14F-4D97-AF65-F5344CB8AC3E}">
        <p14:creationId xmlns:p14="http://schemas.microsoft.com/office/powerpoint/2010/main" val="3710324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E6EF596-125A-7DDE-ABD9-98697AFA1FCE}"/>
              </a:ext>
            </a:extLst>
          </p:cNvPr>
          <p:cNvSpPr txBox="1"/>
          <p:nvPr/>
        </p:nvSpPr>
        <p:spPr>
          <a:xfrm>
            <a:off x="0" y="226142"/>
            <a:ext cx="8691716" cy="2951064"/>
          </a:xfrm>
          <a:prstGeom prst="rect">
            <a:avLst/>
          </a:prstGeom>
          <a:noFill/>
        </p:spPr>
        <p:txBody>
          <a:bodyPr wrap="square">
            <a:spAutoFit/>
          </a:bodyPr>
          <a:lstStyle/>
          <a:p>
            <a:pPr>
              <a:lnSpc>
                <a:spcPct val="150000"/>
              </a:lnSpc>
              <a:buNone/>
            </a:pPr>
            <a:r>
              <a:rPr lang="en-US" sz="1800" b="1" dirty="0">
                <a:latin typeface="Times New Roman" panose="02020603050405020304" pitchFamily="18" charset="0"/>
                <a:cs typeface="Times New Roman" panose="02020603050405020304" pitchFamily="18" charset="0"/>
              </a:rPr>
              <a:t>Adaptation Strategies:</a:t>
            </a:r>
            <a:endParaRPr lang="en-US" sz="1800" dirty="0">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Climate-resilient crops</a:t>
            </a:r>
          </a:p>
          <a:p>
            <a:pPr>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Efficient irrigation systems</a:t>
            </a:r>
          </a:p>
          <a:p>
            <a:pPr>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Sustainable land management</a:t>
            </a:r>
          </a:p>
          <a:p>
            <a:pPr>
              <a:lnSpc>
                <a:spcPct val="150000"/>
              </a:lnSpc>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Technological innovation like precision agriculture</a:t>
            </a:r>
          </a:p>
          <a:p>
            <a:pPr>
              <a:lnSpc>
                <a:spcPct val="150000"/>
              </a:lnSpc>
            </a:pPr>
            <a:r>
              <a:rPr lang="en-US" sz="1800" dirty="0">
                <a:latin typeface="Times New Roman" panose="02020603050405020304" pitchFamily="18" charset="0"/>
                <a:cs typeface="Times New Roman" panose="02020603050405020304" pitchFamily="18" charset="0"/>
              </a:rPr>
              <a:t>Mitigating these impacts requires coordinated global action, investment in research </a:t>
            </a:r>
            <a:r>
              <a:rPr lang="en-US" dirty="0">
                <a:latin typeface="Times New Roman" panose="02020603050405020304" pitchFamily="18" charset="0"/>
                <a:cs typeface="Times New Roman" panose="02020603050405020304" pitchFamily="18" charset="0"/>
              </a:rPr>
              <a:t>for </a:t>
            </a:r>
            <a:r>
              <a:rPr lang="en-US" sz="1800" dirty="0">
                <a:latin typeface="Times New Roman" panose="02020603050405020304" pitchFamily="18" charset="0"/>
                <a:cs typeface="Times New Roman" panose="02020603050405020304" pitchFamily="18" charset="0"/>
              </a:rPr>
              <a:t>farmers to transition toward climate-smart practices.</a:t>
            </a:r>
          </a:p>
        </p:txBody>
      </p:sp>
      <p:pic>
        <p:nvPicPr>
          <p:cNvPr id="5" name="Picture 4">
            <a:extLst>
              <a:ext uri="{FF2B5EF4-FFF2-40B4-BE49-F238E27FC236}">
                <a16:creationId xmlns:a16="http://schemas.microsoft.com/office/drawing/2014/main" id="{936A4F31-A0C5-ABDF-85A2-CAB616C6FCF8}"/>
              </a:ext>
            </a:extLst>
          </p:cNvPr>
          <p:cNvPicPr>
            <a:picLocks noChangeAspect="1"/>
          </p:cNvPicPr>
          <p:nvPr/>
        </p:nvPicPr>
        <p:blipFill>
          <a:blip r:embed="rId2"/>
          <a:stretch>
            <a:fillRect/>
          </a:stretch>
        </p:blipFill>
        <p:spPr>
          <a:xfrm>
            <a:off x="8125583" y="226142"/>
            <a:ext cx="4066418" cy="5615238"/>
          </a:xfrm>
          <a:prstGeom prst="rect">
            <a:avLst/>
          </a:prstGeom>
          <a:ln>
            <a:noFill/>
          </a:ln>
          <a:effectLst>
            <a:softEdge rad="112500"/>
          </a:effectLst>
        </p:spPr>
      </p:pic>
      <p:pic>
        <p:nvPicPr>
          <p:cNvPr id="7" name="Picture 6">
            <a:extLst>
              <a:ext uri="{FF2B5EF4-FFF2-40B4-BE49-F238E27FC236}">
                <a16:creationId xmlns:a16="http://schemas.microsoft.com/office/drawing/2014/main" id="{4435B46B-7156-8181-A7AA-B84C7E17D0DA}"/>
              </a:ext>
            </a:extLst>
          </p:cNvPr>
          <p:cNvPicPr>
            <a:picLocks noChangeAspect="1"/>
          </p:cNvPicPr>
          <p:nvPr/>
        </p:nvPicPr>
        <p:blipFill>
          <a:blip r:embed="rId3"/>
          <a:stretch>
            <a:fillRect/>
          </a:stretch>
        </p:blipFill>
        <p:spPr>
          <a:xfrm>
            <a:off x="924232" y="3289399"/>
            <a:ext cx="5014452" cy="3462849"/>
          </a:xfrm>
          <a:prstGeom prst="rect">
            <a:avLst/>
          </a:prstGeom>
          <a:ln>
            <a:noFill/>
          </a:ln>
          <a:effectLst>
            <a:softEdge rad="112500"/>
          </a:effectLst>
        </p:spPr>
      </p:pic>
    </p:spTree>
    <p:extLst>
      <p:ext uri="{BB962C8B-B14F-4D97-AF65-F5344CB8AC3E}">
        <p14:creationId xmlns:p14="http://schemas.microsoft.com/office/powerpoint/2010/main" val="597660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2C3404-B875-D95F-94E6-D4275146A11A}"/>
              </a:ext>
            </a:extLst>
          </p:cNvPr>
          <p:cNvSpPr txBox="1"/>
          <p:nvPr/>
        </p:nvSpPr>
        <p:spPr>
          <a:xfrm>
            <a:off x="2379405" y="334296"/>
            <a:ext cx="7502013"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rPr>
              <a:t>Overcome the challenges of climate change in agriculture</a:t>
            </a:r>
            <a:endParaRPr lang="en-IN" sz="2000"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538D666D-D4C0-EAE2-CFEC-48F58BFDA914}"/>
              </a:ext>
            </a:extLst>
          </p:cNvPr>
          <p:cNvSpPr txBox="1"/>
          <p:nvPr/>
        </p:nvSpPr>
        <p:spPr>
          <a:xfrm>
            <a:off x="639097" y="1032387"/>
            <a:ext cx="10962968" cy="3277820"/>
          </a:xfrm>
          <a:prstGeom prst="rect">
            <a:avLst/>
          </a:prstGeom>
          <a:noFill/>
        </p:spPr>
        <p:txBody>
          <a:bodyPr wrap="square">
            <a:spAutoFit/>
          </a:bodyPr>
          <a:lstStyle/>
          <a:p>
            <a:pPr marL="285750" indent="-285750">
              <a:lnSpc>
                <a:spcPct val="150000"/>
              </a:lnSpc>
              <a:buFont typeface="Wingdings" panose="05000000000000000000" pitchFamily="2" charset="2"/>
              <a:buChar char="§"/>
            </a:pPr>
            <a:r>
              <a:rPr lang="en-US" dirty="0"/>
              <a:t>Water and Soil Management</a:t>
            </a:r>
          </a:p>
          <a:p>
            <a:pPr marL="285750" indent="-285750">
              <a:lnSpc>
                <a:spcPct val="150000"/>
              </a:lnSpc>
              <a:buFont typeface="Wingdings" panose="05000000000000000000" pitchFamily="2" charset="2"/>
              <a:buChar char="§"/>
            </a:pPr>
            <a:r>
              <a:rPr lang="en-IN" dirty="0"/>
              <a:t>Leverage Technology and Innovation</a:t>
            </a:r>
          </a:p>
          <a:p>
            <a:pPr marL="285750" indent="-285750">
              <a:lnSpc>
                <a:spcPct val="150000"/>
              </a:lnSpc>
              <a:buFont typeface="Wingdings" panose="05000000000000000000" pitchFamily="2" charset="2"/>
              <a:buChar char="§"/>
            </a:pPr>
            <a:r>
              <a:rPr lang="en-US" dirty="0"/>
              <a:t>Strengthen Policy and Institutional Support</a:t>
            </a:r>
            <a:r>
              <a:rPr lang="en-IN" dirty="0"/>
              <a:t>.</a:t>
            </a:r>
          </a:p>
          <a:p>
            <a:pPr marL="285750" indent="-285750">
              <a:lnSpc>
                <a:spcPct val="150000"/>
              </a:lnSpc>
              <a:buFont typeface="Wingdings" panose="05000000000000000000" pitchFamily="2" charset="2"/>
              <a:buChar char="§"/>
            </a:pPr>
            <a:r>
              <a:rPr lang="en-IN" dirty="0"/>
              <a:t>Adopt Climate-Smart Agricultural Practices</a:t>
            </a:r>
          </a:p>
          <a:p>
            <a:pPr marL="285750" indent="-285750">
              <a:lnSpc>
                <a:spcPct val="150000"/>
              </a:lnSpc>
              <a:buFont typeface="Wingdings" panose="05000000000000000000" pitchFamily="2" charset="2"/>
              <a:buChar char="§"/>
            </a:pPr>
            <a:r>
              <a:rPr lang="en-US" dirty="0"/>
              <a:t>Invest in Research and Education</a:t>
            </a:r>
          </a:p>
          <a:p>
            <a:pPr marL="285750" indent="-285750">
              <a:lnSpc>
                <a:spcPct val="150000"/>
              </a:lnSpc>
              <a:buFont typeface="Wingdings" panose="05000000000000000000" pitchFamily="2" charset="2"/>
              <a:buChar char="§"/>
            </a:pPr>
            <a:r>
              <a:rPr lang="en-US" dirty="0"/>
              <a:t>Enhance Global and Regional Cooperation</a:t>
            </a:r>
          </a:p>
          <a:p>
            <a:pPr algn="ctr">
              <a:lnSpc>
                <a:spcPct val="150000"/>
              </a:lnSpc>
            </a:pPr>
            <a:endParaRPr lang="en-IN" dirty="0"/>
          </a:p>
          <a:p>
            <a:pPr marL="285750" indent="-285750">
              <a:buFont typeface="Wingdings" panose="05000000000000000000" pitchFamily="2" charset="2"/>
              <a:buChar char="§"/>
            </a:pPr>
            <a:endParaRPr lang="en-IN" dirty="0"/>
          </a:p>
        </p:txBody>
      </p:sp>
      <p:pic>
        <p:nvPicPr>
          <p:cNvPr id="9" name="Picture 8">
            <a:extLst>
              <a:ext uri="{FF2B5EF4-FFF2-40B4-BE49-F238E27FC236}">
                <a16:creationId xmlns:a16="http://schemas.microsoft.com/office/drawing/2014/main" id="{DBD837C7-62C7-3049-40C6-610EF5BEC5DD}"/>
              </a:ext>
            </a:extLst>
          </p:cNvPr>
          <p:cNvPicPr>
            <a:picLocks noChangeAspect="1"/>
          </p:cNvPicPr>
          <p:nvPr/>
        </p:nvPicPr>
        <p:blipFill>
          <a:blip r:embed="rId2"/>
          <a:stretch>
            <a:fillRect/>
          </a:stretch>
        </p:blipFill>
        <p:spPr>
          <a:xfrm>
            <a:off x="5643716" y="1120877"/>
            <a:ext cx="5998160" cy="4426420"/>
          </a:xfrm>
          <a:prstGeom prst="rect">
            <a:avLst/>
          </a:prstGeom>
          <a:ln>
            <a:noFill/>
          </a:ln>
          <a:effectLst>
            <a:softEdge rad="112500"/>
          </a:effectLst>
        </p:spPr>
      </p:pic>
    </p:spTree>
    <p:extLst>
      <p:ext uri="{BB962C8B-B14F-4D97-AF65-F5344CB8AC3E}">
        <p14:creationId xmlns:p14="http://schemas.microsoft.com/office/powerpoint/2010/main" val="4090560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FDFFA5-9BC7-7F01-CCC1-03873FD23FD9}"/>
              </a:ext>
            </a:extLst>
          </p:cNvPr>
          <p:cNvSpPr txBox="1"/>
          <p:nvPr/>
        </p:nvSpPr>
        <p:spPr>
          <a:xfrm>
            <a:off x="521109" y="324465"/>
            <a:ext cx="10127226" cy="3419526"/>
          </a:xfrm>
          <a:prstGeom prst="rect">
            <a:avLst/>
          </a:prstGeom>
          <a:noFill/>
        </p:spPr>
        <p:txBody>
          <a:bodyPr wrap="square">
            <a:spAutoFit/>
          </a:bodyPr>
          <a:lstStyle/>
          <a:p>
            <a:pPr algn="ctr">
              <a:lnSpc>
                <a:spcPct val="150000"/>
              </a:lnSpc>
              <a:buNone/>
            </a:pPr>
            <a:r>
              <a:rPr lang="en-US" sz="2000" b="1" dirty="0">
                <a:solidFill>
                  <a:schemeClr val="accent2">
                    <a:lumMod val="50000"/>
                  </a:schemeClr>
                </a:solidFill>
                <a:latin typeface="Times New Roman" panose="02020603050405020304" pitchFamily="18" charset="0"/>
                <a:cs typeface="Times New Roman" panose="02020603050405020304" pitchFamily="18" charset="0"/>
              </a:rPr>
              <a:t>Conclusion</a:t>
            </a:r>
          </a:p>
          <a:p>
            <a:pPr algn="just">
              <a:lnSpc>
                <a:spcPct val="150000"/>
              </a:lnSpc>
            </a:pPr>
            <a:r>
              <a:rPr lang="en-US"/>
              <a:t>Climate </a:t>
            </a:r>
            <a:r>
              <a:rPr lang="en-US" dirty="0"/>
              <a:t>change poses a significant and growing threat to global agriculture. Rising temperatures, shifting rainfall patterns, extreme weather events, and increased pest and disease pressure disrupt crop yields and livestock productivity. These changes affect food security, especially in vulnerable regions with limited adaptive capacity. While some areas may benefit from longer growing seasons, the overall impact is negative—particularly in tropical and low-income regions. To sustain agricultural productivity, it is essential to adopt climate-resilient practices, improve resource management, and invest in research and technology to support adaptation and mitigation strategies.</a:t>
            </a:r>
          </a:p>
        </p:txBody>
      </p:sp>
    </p:spTree>
    <p:extLst>
      <p:ext uri="{BB962C8B-B14F-4D97-AF65-F5344CB8AC3E}">
        <p14:creationId xmlns:p14="http://schemas.microsoft.com/office/powerpoint/2010/main" val="1761412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35DCE5-588F-9140-712E-2C06523FA0EC}"/>
              </a:ext>
            </a:extLst>
          </p:cNvPr>
          <p:cNvPicPr>
            <a:picLocks noChangeAspect="1"/>
          </p:cNvPicPr>
          <p:nvPr/>
        </p:nvPicPr>
        <p:blipFill>
          <a:blip r:embed="rId2"/>
          <a:stretch>
            <a:fillRect/>
          </a:stretch>
        </p:blipFill>
        <p:spPr>
          <a:xfrm>
            <a:off x="952500" y="542925"/>
            <a:ext cx="10287000" cy="577215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7619205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637</Words>
  <Application>Microsoft Office PowerPoint</Application>
  <PresentationFormat>Widescreen</PresentationFormat>
  <Paragraphs>48</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Inter</vt:lpstr>
      <vt:lpstr>Times New Roman</vt:lpstr>
      <vt:lpstr>Wingdings</vt:lpstr>
      <vt:lpstr>zeitung</vt:lpstr>
      <vt:lpstr>Office Theme</vt:lpstr>
      <vt:lpstr>🌍 Climate Change Impact on Agriculture 🌱 </vt:lpstr>
      <vt:lpstr>PowerPoint Presentation</vt:lpstr>
      <vt:lpstr>IMPACT OF CLIMATE CHANGE ON AGRICULTURE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chalana gowda</dc:creator>
  <cp:lastModifiedBy>chalana gowda</cp:lastModifiedBy>
  <cp:revision>2</cp:revision>
  <dcterms:created xsi:type="dcterms:W3CDTF">2025-05-18T11:35:13Z</dcterms:created>
  <dcterms:modified xsi:type="dcterms:W3CDTF">2025-05-19T13:30:40Z</dcterms:modified>
</cp:coreProperties>
</file>

<file path=docProps/thumbnail.jpeg>
</file>